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6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_ED\HOME2\STAFF\ELORAPA\Reports\circulation\MASH%20monthlycirc%20x%20(Autosaved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'MASH monthlycirc x'!$E$61</c:f>
              <c:strCache>
                <c:ptCount val="1"/>
                <c:pt idx="0">
                  <c:v>2013-14</c:v>
                </c:pt>
              </c:strCache>
            </c:strRef>
          </c:tx>
          <c:cat>
            <c:strRef>
              <c:f>'MASH monthlycirc x'!$F$60:$H$60</c:f>
              <c:strCache>
                <c:ptCount val="3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</c:strCache>
            </c:strRef>
          </c:cat>
          <c:val>
            <c:numRef>
              <c:f>'MASH monthlycirc x'!$F$61:$H$61</c:f>
              <c:numCache>
                <c:formatCode>General</c:formatCode>
                <c:ptCount val="3"/>
                <c:pt idx="0">
                  <c:v>1183</c:v>
                </c:pt>
                <c:pt idx="1">
                  <c:v>1451</c:v>
                </c:pt>
                <c:pt idx="2">
                  <c:v>876</c:v>
                </c:pt>
              </c:numCache>
            </c:numRef>
          </c:val>
        </c:ser>
        <c:ser>
          <c:idx val="1"/>
          <c:order val="1"/>
          <c:tx>
            <c:strRef>
              <c:f>'MASH monthlycirc x'!$E$62</c:f>
              <c:strCache>
                <c:ptCount val="1"/>
                <c:pt idx="0">
                  <c:v>2014-15</c:v>
                </c:pt>
              </c:strCache>
            </c:strRef>
          </c:tx>
          <c:cat>
            <c:strRef>
              <c:f>'MASH monthlycirc x'!$F$60:$H$60</c:f>
              <c:strCache>
                <c:ptCount val="3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</c:strCache>
            </c:strRef>
          </c:cat>
          <c:val>
            <c:numRef>
              <c:f>'MASH monthlycirc x'!$F$62:$H$62</c:f>
              <c:numCache>
                <c:formatCode>General</c:formatCode>
                <c:ptCount val="3"/>
                <c:pt idx="0">
                  <c:v>1140</c:v>
                </c:pt>
                <c:pt idx="1">
                  <c:v>1500</c:v>
                </c:pt>
                <c:pt idx="2">
                  <c:v>1114</c:v>
                </c:pt>
              </c:numCache>
            </c:numRef>
          </c:val>
        </c:ser>
        <c:axId val="94946816"/>
        <c:axId val="94948352"/>
      </c:barChart>
      <c:catAx>
        <c:axId val="94946816"/>
        <c:scaling>
          <c:orientation val="minMax"/>
        </c:scaling>
        <c:axPos val="b"/>
        <c:numFmt formatCode="General" sourceLinked="1"/>
        <c:tickLblPos val="nextTo"/>
        <c:crossAx val="94948352"/>
        <c:crosses val="autoZero"/>
        <c:auto val="1"/>
        <c:lblAlgn val="ctr"/>
        <c:lblOffset val="100"/>
      </c:catAx>
      <c:valAx>
        <c:axId val="94948352"/>
        <c:scaling>
          <c:orientation val="minMax"/>
        </c:scaling>
        <c:axPos val="l"/>
        <c:majorGridlines/>
        <c:numFmt formatCode="General" sourceLinked="1"/>
        <c:tickLblPos val="nextTo"/>
        <c:crossAx val="949468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cked"/>
        <c:ser>
          <c:idx val="0"/>
          <c:order val="0"/>
          <c:spPr>
            <a:ln>
              <a:solidFill>
                <a:schemeClr val="tx1">
                  <a:lumMod val="95000"/>
                </a:schemeClr>
              </a:solidFill>
            </a:ln>
          </c:spPr>
          <c:marker>
            <c:symbol val="none"/>
          </c:marker>
          <c:cat>
            <c:strRef>
              <c:f>'MASH monthlycirc x'!$E$76:$E$82</c:f>
              <c:strCache>
                <c:ptCount val="7"/>
                <c:pt idx="0">
                  <c:v>Desktop</c:v>
                </c:pt>
                <c:pt idx="1">
                  <c:v>Laptop</c:v>
                </c:pt>
                <c:pt idx="2">
                  <c:v>Tablet</c:v>
                </c:pt>
                <c:pt idx="3">
                  <c:v>Cell w</c:v>
                </c:pt>
                <c:pt idx="4">
                  <c:v>Cell w/o</c:v>
                </c:pt>
                <c:pt idx="5">
                  <c:v>ipod</c:v>
                </c:pt>
                <c:pt idx="6">
                  <c:v>eReader</c:v>
                </c:pt>
              </c:strCache>
            </c:strRef>
          </c:cat>
          <c:val>
            <c:numRef>
              <c:f>'MASH monthlycirc x'!$F$76:$F$82</c:f>
              <c:numCache>
                <c:formatCode>General</c:formatCode>
                <c:ptCount val="7"/>
                <c:pt idx="0">
                  <c:v>82</c:v>
                </c:pt>
                <c:pt idx="1">
                  <c:v>80</c:v>
                </c:pt>
                <c:pt idx="2">
                  <c:v>15</c:v>
                </c:pt>
                <c:pt idx="3">
                  <c:v>73</c:v>
                </c:pt>
                <c:pt idx="4">
                  <c:v>27</c:v>
                </c:pt>
                <c:pt idx="5">
                  <c:v>25</c:v>
                </c:pt>
                <c:pt idx="6">
                  <c:v>3</c:v>
                </c:pt>
              </c:numCache>
            </c:numRef>
          </c:val>
        </c:ser>
        <c:marker val="1"/>
        <c:axId val="131220224"/>
        <c:axId val="131221760"/>
      </c:lineChart>
      <c:catAx>
        <c:axId val="131220224"/>
        <c:scaling>
          <c:orientation val="minMax"/>
        </c:scaling>
        <c:axPos val="b"/>
        <c:tickLblPos val="nextTo"/>
        <c:crossAx val="131221760"/>
        <c:crosses val="autoZero"/>
        <c:auto val="1"/>
        <c:lblAlgn val="ctr"/>
        <c:lblOffset val="100"/>
      </c:catAx>
      <c:valAx>
        <c:axId val="131221760"/>
        <c:scaling>
          <c:orientation val="minMax"/>
        </c:scaling>
        <c:axPos val="l"/>
        <c:majorGridlines/>
        <c:numFmt formatCode="General" sourceLinked="1"/>
        <c:tickLblPos val="nextTo"/>
        <c:crossAx val="1312202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'MASH monthlycirc x'!$E$61</c:f>
              <c:strCache>
                <c:ptCount val="1"/>
                <c:pt idx="0">
                  <c:v>2013-14</c:v>
                </c:pt>
              </c:strCache>
            </c:strRef>
          </c:tx>
          <c:marker>
            <c:symbol val="none"/>
          </c:marker>
          <c:cat>
            <c:strRef>
              <c:f>'MASH monthlycirc x'!$F$60:$H$60</c:f>
              <c:strCache>
                <c:ptCount val="3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</c:strCache>
            </c:strRef>
          </c:cat>
          <c:val>
            <c:numRef>
              <c:f>'MASH monthlycirc x'!$F$61:$H$61</c:f>
              <c:numCache>
                <c:formatCode>General</c:formatCode>
                <c:ptCount val="3"/>
                <c:pt idx="0">
                  <c:v>1183</c:v>
                </c:pt>
                <c:pt idx="1">
                  <c:v>1451</c:v>
                </c:pt>
                <c:pt idx="2">
                  <c:v>876</c:v>
                </c:pt>
              </c:numCache>
            </c:numRef>
          </c:val>
        </c:ser>
        <c:ser>
          <c:idx val="1"/>
          <c:order val="1"/>
          <c:tx>
            <c:strRef>
              <c:f>'MASH monthlycirc x'!$E$62</c:f>
              <c:strCache>
                <c:ptCount val="1"/>
                <c:pt idx="0">
                  <c:v>2014-15</c:v>
                </c:pt>
              </c:strCache>
            </c:strRef>
          </c:tx>
          <c:marker>
            <c:symbol val="none"/>
          </c:marker>
          <c:cat>
            <c:strRef>
              <c:f>'MASH monthlycirc x'!$F$60:$H$60</c:f>
              <c:strCache>
                <c:ptCount val="3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</c:strCache>
            </c:strRef>
          </c:cat>
          <c:val>
            <c:numRef>
              <c:f>'MASH monthlycirc x'!$F$62:$H$62</c:f>
              <c:numCache>
                <c:formatCode>General</c:formatCode>
                <c:ptCount val="3"/>
                <c:pt idx="0">
                  <c:v>1140</c:v>
                </c:pt>
                <c:pt idx="1">
                  <c:v>1500</c:v>
                </c:pt>
                <c:pt idx="2">
                  <c:v>1114</c:v>
                </c:pt>
              </c:numCache>
            </c:numRef>
          </c:val>
        </c:ser>
        <c:marker val="1"/>
        <c:axId val="99125120"/>
        <c:axId val="99126656"/>
      </c:lineChart>
      <c:catAx>
        <c:axId val="99125120"/>
        <c:scaling>
          <c:orientation val="minMax"/>
        </c:scaling>
        <c:axPos val="b"/>
        <c:tickLblPos val="nextTo"/>
        <c:crossAx val="99126656"/>
        <c:crosses val="autoZero"/>
        <c:auto val="1"/>
        <c:lblAlgn val="ctr"/>
        <c:lblOffset val="100"/>
      </c:catAx>
      <c:valAx>
        <c:axId val="99126656"/>
        <c:scaling>
          <c:orientation val="minMax"/>
        </c:scaling>
        <c:axPos val="l"/>
        <c:majorGridlines/>
        <c:numFmt formatCode="General" sourceLinked="1"/>
        <c:tickLblPos val="nextTo"/>
        <c:crossAx val="991251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'MASH monthlycirc x'!$E$61</c:f>
              <c:strCache>
                <c:ptCount val="1"/>
                <c:pt idx="0">
                  <c:v>2013-14</c:v>
                </c:pt>
              </c:strCache>
            </c:strRef>
          </c:tx>
          <c:cat>
            <c:strRef>
              <c:f>'MASH monthlycirc x'!$F$60:$H$60</c:f>
              <c:strCache>
                <c:ptCount val="3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</c:strCache>
            </c:strRef>
          </c:cat>
          <c:val>
            <c:numRef>
              <c:f>'MASH monthlycirc x'!$F$61:$H$61</c:f>
              <c:numCache>
                <c:formatCode>General</c:formatCode>
                <c:ptCount val="3"/>
                <c:pt idx="0">
                  <c:v>1183</c:v>
                </c:pt>
                <c:pt idx="1">
                  <c:v>1451</c:v>
                </c:pt>
                <c:pt idx="2">
                  <c:v>876</c:v>
                </c:pt>
              </c:numCache>
            </c:numRef>
          </c:val>
        </c:ser>
        <c:ser>
          <c:idx val="1"/>
          <c:order val="1"/>
          <c:tx>
            <c:strRef>
              <c:f>'MASH monthlycirc x'!$E$62</c:f>
              <c:strCache>
                <c:ptCount val="1"/>
                <c:pt idx="0">
                  <c:v>2014-15</c:v>
                </c:pt>
              </c:strCache>
            </c:strRef>
          </c:tx>
          <c:cat>
            <c:strRef>
              <c:f>'MASH monthlycirc x'!$F$60:$H$60</c:f>
              <c:strCache>
                <c:ptCount val="3"/>
                <c:pt idx="0">
                  <c:v>Sept</c:v>
                </c:pt>
                <c:pt idx="1">
                  <c:v>Oct</c:v>
                </c:pt>
                <c:pt idx="2">
                  <c:v>Nov</c:v>
                </c:pt>
              </c:strCache>
            </c:strRef>
          </c:cat>
          <c:val>
            <c:numRef>
              <c:f>'MASH monthlycirc x'!$F$62:$H$62</c:f>
              <c:numCache>
                <c:formatCode>General</c:formatCode>
                <c:ptCount val="3"/>
                <c:pt idx="0">
                  <c:v>1140</c:v>
                </c:pt>
                <c:pt idx="1">
                  <c:v>1500</c:v>
                </c:pt>
                <c:pt idx="2">
                  <c:v>1114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'MASH monthlycirc x'!$F$70:$F$71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'MASH monthlycirc x'!$G$70:$G$71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2084354039078489"/>
          <c:y val="0.30747970926711116"/>
          <c:w val="0.17730460775736381"/>
          <c:h val="0.27734827377347093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3057139409297978E-2"/>
          <c:y val="2.9371745198516874E-2"/>
          <c:w val="0.83440447099284998"/>
          <c:h val="0.9175815523059615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strRef>
              <c:f>'MASH monthlycirc x'!$F$70:$F$71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'MASH monthlycirc x'!$G$70:$G$71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marker val="1"/>
        <c:axId val="119865344"/>
        <c:axId val="119866880"/>
      </c:lineChart>
      <c:catAx>
        <c:axId val="119865344"/>
        <c:scaling>
          <c:orientation val="minMax"/>
        </c:scaling>
        <c:axPos val="b"/>
        <c:tickLblPos val="nextTo"/>
        <c:crossAx val="119866880"/>
        <c:crosses val="autoZero"/>
        <c:auto val="1"/>
        <c:lblAlgn val="ctr"/>
        <c:lblOffset val="100"/>
      </c:catAx>
      <c:valAx>
        <c:axId val="119866880"/>
        <c:scaling>
          <c:orientation val="minMax"/>
        </c:scaling>
        <c:axPos val="l"/>
        <c:majorGridlines/>
        <c:numFmt formatCode="0%" sourceLinked="1"/>
        <c:tickLblPos val="nextTo"/>
        <c:crossAx val="11986534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hart>
    <c:plotArea>
      <c:layout/>
      <c:barChart>
        <c:barDir val="col"/>
        <c:grouping val="clustered"/>
        <c:ser>
          <c:idx val="0"/>
          <c:order val="0"/>
          <c:cat>
            <c:strRef>
              <c:f>'MASH monthlycirc x'!$F$70:$F$71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'MASH monthlycirc x'!$G$70:$G$71</c:f>
              <c:numCache>
                <c:formatCode>0%</c:formatCode>
                <c:ptCount val="2"/>
                <c:pt idx="0">
                  <c:v>0.93</c:v>
                </c:pt>
                <c:pt idx="1">
                  <c:v>7.0000000000000021E-2</c:v>
                </c:pt>
              </c:numCache>
            </c:numRef>
          </c:val>
        </c:ser>
        <c:axId val="119941376"/>
        <c:axId val="119951360"/>
      </c:barChart>
      <c:catAx>
        <c:axId val="119941376"/>
        <c:scaling>
          <c:orientation val="minMax"/>
        </c:scaling>
        <c:axPos val="b"/>
        <c:tickLblPos val="nextTo"/>
        <c:crossAx val="119951360"/>
        <c:crosses val="autoZero"/>
        <c:auto val="1"/>
        <c:lblAlgn val="ctr"/>
        <c:lblOffset val="100"/>
      </c:catAx>
      <c:valAx>
        <c:axId val="119951360"/>
        <c:scaling>
          <c:orientation val="minMax"/>
        </c:scaling>
        <c:axPos val="l"/>
        <c:majorGridlines/>
        <c:numFmt formatCode="0%" sourceLinked="1"/>
        <c:tickLblPos val="nextTo"/>
        <c:crossAx val="1199413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'MASH monthlycirc x'!$E$76:$E$82</c:f>
              <c:strCache>
                <c:ptCount val="7"/>
                <c:pt idx="0">
                  <c:v>Desktop</c:v>
                </c:pt>
                <c:pt idx="1">
                  <c:v>Laptop</c:v>
                </c:pt>
                <c:pt idx="2">
                  <c:v>Tablet</c:v>
                </c:pt>
                <c:pt idx="3">
                  <c:v>Cell w</c:v>
                </c:pt>
                <c:pt idx="4">
                  <c:v>Cell w/o</c:v>
                </c:pt>
                <c:pt idx="5">
                  <c:v>ipod</c:v>
                </c:pt>
                <c:pt idx="6">
                  <c:v>eReader</c:v>
                </c:pt>
              </c:strCache>
            </c:strRef>
          </c:cat>
          <c:val>
            <c:numRef>
              <c:f>'MASH monthlycirc x'!$F$76:$F$82</c:f>
              <c:numCache>
                <c:formatCode>General</c:formatCode>
                <c:ptCount val="7"/>
                <c:pt idx="0">
                  <c:v>82</c:v>
                </c:pt>
                <c:pt idx="1">
                  <c:v>80</c:v>
                </c:pt>
                <c:pt idx="2">
                  <c:v>15</c:v>
                </c:pt>
                <c:pt idx="3">
                  <c:v>73</c:v>
                </c:pt>
                <c:pt idx="4">
                  <c:v>27</c:v>
                </c:pt>
                <c:pt idx="5">
                  <c:v>25</c:v>
                </c:pt>
                <c:pt idx="6">
                  <c:v>3</c:v>
                </c:pt>
              </c:numCache>
            </c:numRef>
          </c:val>
        </c:ser>
        <c:axId val="119957376"/>
        <c:axId val="119958912"/>
      </c:barChart>
      <c:catAx>
        <c:axId val="119957376"/>
        <c:scaling>
          <c:orientation val="minMax"/>
        </c:scaling>
        <c:axPos val="l"/>
        <c:tickLblPos val="nextTo"/>
        <c:crossAx val="119958912"/>
        <c:crosses val="autoZero"/>
        <c:auto val="1"/>
        <c:lblAlgn val="ctr"/>
        <c:lblOffset val="100"/>
      </c:catAx>
      <c:valAx>
        <c:axId val="119958912"/>
        <c:scaling>
          <c:orientation val="minMax"/>
        </c:scaling>
        <c:axPos val="b"/>
        <c:majorGridlines/>
        <c:numFmt formatCode="General" sourceLinked="1"/>
        <c:tickLblPos val="nextTo"/>
        <c:crossAx val="11995737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cat>
            <c:strRef>
              <c:f>'MASH monthlycirc x'!$E$76:$E$82</c:f>
              <c:strCache>
                <c:ptCount val="7"/>
                <c:pt idx="0">
                  <c:v>Desktop</c:v>
                </c:pt>
                <c:pt idx="1">
                  <c:v>Laptop</c:v>
                </c:pt>
                <c:pt idx="2">
                  <c:v>Tablet</c:v>
                </c:pt>
                <c:pt idx="3">
                  <c:v>Cell w</c:v>
                </c:pt>
                <c:pt idx="4">
                  <c:v>Cell w/o</c:v>
                </c:pt>
                <c:pt idx="5">
                  <c:v>ipod</c:v>
                </c:pt>
                <c:pt idx="6">
                  <c:v>eReader</c:v>
                </c:pt>
              </c:strCache>
            </c:strRef>
          </c:cat>
          <c:val>
            <c:numRef>
              <c:f>'MASH monthlycirc x'!$F$76:$F$82</c:f>
              <c:numCache>
                <c:formatCode>General</c:formatCode>
                <c:ptCount val="7"/>
                <c:pt idx="0">
                  <c:v>82</c:v>
                </c:pt>
                <c:pt idx="1">
                  <c:v>80</c:v>
                </c:pt>
                <c:pt idx="2">
                  <c:v>15</c:v>
                </c:pt>
                <c:pt idx="3">
                  <c:v>73</c:v>
                </c:pt>
                <c:pt idx="4">
                  <c:v>27</c:v>
                </c:pt>
                <c:pt idx="5">
                  <c:v>25</c:v>
                </c:pt>
                <c:pt idx="6">
                  <c:v>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FDEC99B-DAAB-409B-9654-30E9960CF6D2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58E75C6-1C41-4C26-BC85-3FE2655532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Charting Your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Devices Used by Seniors</a:t>
            </a:r>
            <a:br>
              <a:rPr lang="en-US" dirty="0" smtClean="0"/>
            </a:br>
            <a:r>
              <a:rPr lang="en-US" dirty="0" smtClean="0"/>
              <a:t>Line Chart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838200" y="1447800"/>
          <a:ext cx="7620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Circulation 2013-2014</a:t>
            </a:r>
            <a:br>
              <a:rPr lang="en-US" dirty="0" smtClean="0"/>
            </a:br>
            <a:r>
              <a:rPr lang="en-US" dirty="0" smtClean="0"/>
              <a:t>Double Column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8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Fall Circulation 2013-2014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Double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Line Chart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914400" y="1524000"/>
          <a:ext cx="7391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Fall Circulation 2013-2014</a:t>
            </a:r>
            <a:br>
              <a:rPr lang="en-US" dirty="0" smtClean="0"/>
            </a:br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828800" y="1600200"/>
          <a:ext cx="5867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Access Seniors </a:t>
            </a:r>
            <a:br>
              <a:rPr lang="en-US" dirty="0" smtClean="0"/>
            </a:br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95400" y="1524000"/>
          <a:ext cx="6858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Access Seniors </a:t>
            </a:r>
            <a:br>
              <a:rPr lang="en-US" dirty="0" smtClean="0"/>
            </a:br>
            <a:r>
              <a:rPr lang="en-US" dirty="0" smtClean="0"/>
              <a:t> Line Chart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95400" y="1524000"/>
          <a:ext cx="6858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1447800" y="1600200"/>
          <a:ext cx="6705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Access Seniors</a:t>
            </a:r>
            <a:br>
              <a:rPr lang="en-US" dirty="0" smtClean="0"/>
            </a:br>
            <a:r>
              <a:rPr lang="en-US" dirty="0" smtClean="0"/>
              <a:t>Column Chart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219200" y="1524000"/>
          <a:ext cx="7162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Devices Used by Seniors</a:t>
            </a:r>
            <a:br>
              <a:rPr lang="en-US" dirty="0" smtClean="0"/>
            </a:br>
            <a:r>
              <a:rPr lang="en-US" dirty="0" smtClean="0"/>
              <a:t>Bar Chart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990600" y="1447800"/>
          <a:ext cx="7391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Devices Used by Seniors</a:t>
            </a:r>
            <a:br>
              <a:rPr lang="en-US" dirty="0" smtClean="0"/>
            </a:br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143000" y="1600200"/>
          <a:ext cx="7010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81</TotalTime>
  <Words>35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Charting Your Data</vt:lpstr>
      <vt:lpstr>Fall Circulation 2013-2014 Double Column Chart</vt:lpstr>
      <vt:lpstr>Slide 3</vt:lpstr>
      <vt:lpstr>Fall Circulation 2013-2014 Pie Chart</vt:lpstr>
      <vt:lpstr>Computer Access Seniors  Pie Chart</vt:lpstr>
      <vt:lpstr>Computer Access Seniors   Line Chart</vt:lpstr>
      <vt:lpstr>Computer Access Seniors Column Chart</vt:lpstr>
      <vt:lpstr>Devices Used by Seniors Bar Chart</vt:lpstr>
      <vt:lpstr>Devices Used by Seniors Pie Chart</vt:lpstr>
      <vt:lpstr>Devices Used by Seniors Line Chart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Charting</dc:title>
  <dc:creator>elorapa</dc:creator>
  <cp:lastModifiedBy>elorapa</cp:lastModifiedBy>
  <cp:revision>18</cp:revision>
  <dcterms:created xsi:type="dcterms:W3CDTF">2014-12-11T18:20:52Z</dcterms:created>
  <dcterms:modified xsi:type="dcterms:W3CDTF">2014-12-15T15:31:33Z</dcterms:modified>
</cp:coreProperties>
</file>